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65" r:id="rId5"/>
    <p:sldId id="262" r:id="rId6"/>
    <p:sldId id="263" r:id="rId7"/>
    <p:sldId id="264" r:id="rId8"/>
    <p:sldId id="267" r:id="rId9"/>
    <p:sldId id="258" r:id="rId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9B3C3A-F8D9-450D-B088-81B2DDADDFB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7D092D69-45FF-4C82-B92F-20F5E0A945EA}">
      <dgm:prSet phldrT="[文本]"/>
      <dgm:spPr/>
      <dgm:t>
        <a:bodyPr/>
        <a:lstStyle/>
        <a:p>
          <a:r>
            <a:rPr lang="en-US" altLang="en-US" dirty="0" smtClean="0"/>
            <a:t>Lucubrate</a:t>
          </a:r>
          <a:endParaRPr lang="zh-CN" altLang="en-US" dirty="0"/>
        </a:p>
      </dgm:t>
    </dgm:pt>
    <dgm:pt modelId="{150FF3B4-610B-4F1E-A181-420BC2656939}" type="parTrans" cxnId="{64518A78-0C98-4DE6-8C17-DCB1DF94AABB}">
      <dgm:prSet/>
      <dgm:spPr/>
      <dgm:t>
        <a:bodyPr/>
        <a:lstStyle/>
        <a:p>
          <a:endParaRPr lang="zh-CN" altLang="en-US"/>
        </a:p>
      </dgm:t>
    </dgm:pt>
    <dgm:pt modelId="{CC067542-0651-4A06-B398-0E7A0326DE1B}" type="sibTrans" cxnId="{64518A78-0C98-4DE6-8C17-DCB1DF94AABB}">
      <dgm:prSet/>
      <dgm:spPr/>
      <dgm:t>
        <a:bodyPr/>
        <a:lstStyle/>
        <a:p>
          <a:endParaRPr lang="zh-CN" altLang="en-US"/>
        </a:p>
      </dgm:t>
    </dgm:pt>
    <dgm:pt modelId="{30B7FAE7-2E19-4D1D-B15A-2912E3D4188A}">
      <dgm:prSet phldrT="[文本]"/>
      <dgm:spPr/>
      <dgm:t>
        <a:bodyPr/>
        <a:lstStyle/>
        <a:p>
          <a:r>
            <a:rPr lang="en-US" altLang="zh-CN" b="0" i="0" dirty="0" smtClean="0"/>
            <a:t>Profession</a:t>
          </a:r>
          <a:endParaRPr lang="zh-CN" altLang="en-US" dirty="0"/>
        </a:p>
      </dgm:t>
    </dgm:pt>
    <dgm:pt modelId="{2B213E17-3334-47A6-B0DB-34DFB9DBEB07}" type="parTrans" cxnId="{127C32C3-E04A-462F-8335-8169879F9471}">
      <dgm:prSet/>
      <dgm:spPr/>
      <dgm:t>
        <a:bodyPr/>
        <a:lstStyle/>
        <a:p>
          <a:endParaRPr lang="zh-CN" altLang="en-US"/>
        </a:p>
      </dgm:t>
    </dgm:pt>
    <dgm:pt modelId="{5D10E690-48FC-4730-BE0E-C1C315A6A342}" type="sibTrans" cxnId="{127C32C3-E04A-462F-8335-8169879F9471}">
      <dgm:prSet/>
      <dgm:spPr/>
      <dgm:t>
        <a:bodyPr/>
        <a:lstStyle/>
        <a:p>
          <a:endParaRPr lang="zh-CN" altLang="en-US"/>
        </a:p>
      </dgm:t>
    </dgm:pt>
    <dgm:pt modelId="{9B408267-8459-4D54-BE48-FF942CE56DF0}">
      <dgm:prSet phldrT="[文本]"/>
      <dgm:spPr/>
      <dgm:t>
        <a:bodyPr/>
        <a:lstStyle/>
        <a:p>
          <a:r>
            <a:rPr lang="en-US" altLang="zh-CN" b="0" i="0" dirty="0" smtClean="0"/>
            <a:t>Primer</a:t>
          </a:r>
          <a:endParaRPr lang="zh-CN" altLang="en-US" dirty="0"/>
        </a:p>
      </dgm:t>
    </dgm:pt>
    <dgm:pt modelId="{23259ADE-32DB-4EC8-800E-07C54B5D471B}" type="parTrans" cxnId="{4D0C437E-D8BC-4453-BB27-15ED3A2F323E}">
      <dgm:prSet/>
      <dgm:spPr/>
      <dgm:t>
        <a:bodyPr/>
        <a:lstStyle/>
        <a:p>
          <a:endParaRPr lang="zh-CN" altLang="en-US"/>
        </a:p>
      </dgm:t>
    </dgm:pt>
    <dgm:pt modelId="{84D7B1AF-BEFA-4712-A922-91164AB1CF80}" type="sibTrans" cxnId="{4D0C437E-D8BC-4453-BB27-15ED3A2F323E}">
      <dgm:prSet/>
      <dgm:spPr/>
      <dgm:t>
        <a:bodyPr/>
        <a:lstStyle/>
        <a:p>
          <a:endParaRPr lang="zh-CN" altLang="en-US"/>
        </a:p>
      </dgm:t>
    </dgm:pt>
    <dgm:pt modelId="{7978D887-18BB-4A30-80D5-2EFD480045B2}" type="pres">
      <dgm:prSet presAssocID="{D99B3C3A-F8D9-450D-B088-81B2DDADDFB6}" presName="cycle" presStyleCnt="0">
        <dgm:presLayoutVars>
          <dgm:dir/>
          <dgm:resizeHandles val="exact"/>
        </dgm:presLayoutVars>
      </dgm:prSet>
      <dgm:spPr/>
      <dgm:t>
        <a:bodyPr/>
        <a:lstStyle/>
        <a:p>
          <a:endParaRPr lang="zh-CN" altLang="en-US"/>
        </a:p>
      </dgm:t>
    </dgm:pt>
    <dgm:pt modelId="{0B3F0D21-FD6D-40DC-A9AF-211207C04AD0}" type="pres">
      <dgm:prSet presAssocID="{7D092D69-45FF-4C82-B92F-20F5E0A945EA}" presName="node" presStyleLbl="node1" presStyleIdx="0" presStyleCnt="3">
        <dgm:presLayoutVars>
          <dgm:bulletEnabled val="1"/>
        </dgm:presLayoutVars>
      </dgm:prSet>
      <dgm:spPr/>
      <dgm:t>
        <a:bodyPr/>
        <a:lstStyle/>
        <a:p>
          <a:endParaRPr lang="zh-CN" altLang="en-US"/>
        </a:p>
      </dgm:t>
    </dgm:pt>
    <dgm:pt modelId="{8DA088E3-E6BD-4803-B94B-24727EA26805}" type="pres">
      <dgm:prSet presAssocID="{CC067542-0651-4A06-B398-0E7A0326DE1B}" presName="sibTrans" presStyleLbl="sibTrans2D1" presStyleIdx="0" presStyleCnt="3"/>
      <dgm:spPr/>
      <dgm:t>
        <a:bodyPr/>
        <a:lstStyle/>
        <a:p>
          <a:endParaRPr lang="zh-CN" altLang="en-US"/>
        </a:p>
      </dgm:t>
    </dgm:pt>
    <dgm:pt modelId="{381438A4-F430-4BC2-8BFA-60D6E352C22F}" type="pres">
      <dgm:prSet presAssocID="{CC067542-0651-4A06-B398-0E7A0326DE1B}" presName="connectorText" presStyleLbl="sibTrans2D1" presStyleIdx="0" presStyleCnt="3"/>
      <dgm:spPr/>
      <dgm:t>
        <a:bodyPr/>
        <a:lstStyle/>
        <a:p>
          <a:endParaRPr lang="zh-CN" altLang="en-US"/>
        </a:p>
      </dgm:t>
    </dgm:pt>
    <dgm:pt modelId="{9660669E-F4D9-48EE-A542-9762B98047AB}" type="pres">
      <dgm:prSet presAssocID="{30B7FAE7-2E19-4D1D-B15A-2912E3D4188A}" presName="node" presStyleLbl="node1" presStyleIdx="1" presStyleCnt="3">
        <dgm:presLayoutVars>
          <dgm:bulletEnabled val="1"/>
        </dgm:presLayoutVars>
      </dgm:prSet>
      <dgm:spPr/>
      <dgm:t>
        <a:bodyPr/>
        <a:lstStyle/>
        <a:p>
          <a:endParaRPr lang="zh-CN" altLang="en-US"/>
        </a:p>
      </dgm:t>
    </dgm:pt>
    <dgm:pt modelId="{7DFC2829-48B9-435D-A4BC-9EA166002C7C}" type="pres">
      <dgm:prSet presAssocID="{5D10E690-48FC-4730-BE0E-C1C315A6A342}" presName="sibTrans" presStyleLbl="sibTrans2D1" presStyleIdx="1" presStyleCnt="3"/>
      <dgm:spPr/>
      <dgm:t>
        <a:bodyPr/>
        <a:lstStyle/>
        <a:p>
          <a:endParaRPr lang="zh-CN" altLang="en-US"/>
        </a:p>
      </dgm:t>
    </dgm:pt>
    <dgm:pt modelId="{042D4177-CD92-4807-BF93-3A2EC2B121D0}" type="pres">
      <dgm:prSet presAssocID="{5D10E690-48FC-4730-BE0E-C1C315A6A342}" presName="connectorText" presStyleLbl="sibTrans2D1" presStyleIdx="1" presStyleCnt="3"/>
      <dgm:spPr/>
      <dgm:t>
        <a:bodyPr/>
        <a:lstStyle/>
        <a:p>
          <a:endParaRPr lang="zh-CN" altLang="en-US"/>
        </a:p>
      </dgm:t>
    </dgm:pt>
    <dgm:pt modelId="{3D035427-9C4E-450D-9350-11FF2F35715E}" type="pres">
      <dgm:prSet presAssocID="{9B408267-8459-4D54-BE48-FF942CE56DF0}" presName="node" presStyleLbl="node1" presStyleIdx="2" presStyleCnt="3">
        <dgm:presLayoutVars>
          <dgm:bulletEnabled val="1"/>
        </dgm:presLayoutVars>
      </dgm:prSet>
      <dgm:spPr/>
      <dgm:t>
        <a:bodyPr/>
        <a:lstStyle/>
        <a:p>
          <a:endParaRPr lang="zh-CN" altLang="en-US"/>
        </a:p>
      </dgm:t>
    </dgm:pt>
    <dgm:pt modelId="{A2F28DC6-7C52-4518-BB21-5613C6B9C10D}" type="pres">
      <dgm:prSet presAssocID="{84D7B1AF-BEFA-4712-A922-91164AB1CF80}" presName="sibTrans" presStyleLbl="sibTrans2D1" presStyleIdx="2" presStyleCnt="3"/>
      <dgm:spPr/>
      <dgm:t>
        <a:bodyPr/>
        <a:lstStyle/>
        <a:p>
          <a:endParaRPr lang="zh-CN" altLang="en-US"/>
        </a:p>
      </dgm:t>
    </dgm:pt>
    <dgm:pt modelId="{0F278FDA-3DBC-4271-85D5-C2B4132F7D6D}" type="pres">
      <dgm:prSet presAssocID="{84D7B1AF-BEFA-4712-A922-91164AB1CF80}" presName="connectorText" presStyleLbl="sibTrans2D1" presStyleIdx="2" presStyleCnt="3"/>
      <dgm:spPr/>
      <dgm:t>
        <a:bodyPr/>
        <a:lstStyle/>
        <a:p>
          <a:endParaRPr lang="zh-CN" altLang="en-US"/>
        </a:p>
      </dgm:t>
    </dgm:pt>
  </dgm:ptLst>
  <dgm:cxnLst>
    <dgm:cxn modelId="{B3117F48-EE75-436A-B556-8E801A49D754}" type="presOf" srcId="{5D10E690-48FC-4730-BE0E-C1C315A6A342}" destId="{042D4177-CD92-4807-BF93-3A2EC2B121D0}" srcOrd="1" destOrd="0" presId="urn:microsoft.com/office/officeart/2005/8/layout/cycle2"/>
    <dgm:cxn modelId="{F62B7515-4908-4B24-94DD-04422BBB6258}" type="presOf" srcId="{84D7B1AF-BEFA-4712-A922-91164AB1CF80}" destId="{A2F28DC6-7C52-4518-BB21-5613C6B9C10D}" srcOrd="0" destOrd="0" presId="urn:microsoft.com/office/officeart/2005/8/layout/cycle2"/>
    <dgm:cxn modelId="{64518A78-0C98-4DE6-8C17-DCB1DF94AABB}" srcId="{D99B3C3A-F8D9-450D-B088-81B2DDADDFB6}" destId="{7D092D69-45FF-4C82-B92F-20F5E0A945EA}" srcOrd="0" destOrd="0" parTransId="{150FF3B4-610B-4F1E-A181-420BC2656939}" sibTransId="{CC067542-0651-4A06-B398-0E7A0326DE1B}"/>
    <dgm:cxn modelId="{84A0F4BB-350A-4448-97C4-39B85A03591E}" type="presOf" srcId="{7D092D69-45FF-4C82-B92F-20F5E0A945EA}" destId="{0B3F0D21-FD6D-40DC-A9AF-211207C04AD0}" srcOrd="0" destOrd="0" presId="urn:microsoft.com/office/officeart/2005/8/layout/cycle2"/>
    <dgm:cxn modelId="{660A95BB-6B62-4CB8-8C98-02FF2ABBECF6}" type="presOf" srcId="{84D7B1AF-BEFA-4712-A922-91164AB1CF80}" destId="{0F278FDA-3DBC-4271-85D5-C2B4132F7D6D}" srcOrd="1" destOrd="0" presId="urn:microsoft.com/office/officeart/2005/8/layout/cycle2"/>
    <dgm:cxn modelId="{127C32C3-E04A-462F-8335-8169879F9471}" srcId="{D99B3C3A-F8D9-450D-B088-81B2DDADDFB6}" destId="{30B7FAE7-2E19-4D1D-B15A-2912E3D4188A}" srcOrd="1" destOrd="0" parTransId="{2B213E17-3334-47A6-B0DB-34DFB9DBEB07}" sibTransId="{5D10E690-48FC-4730-BE0E-C1C315A6A342}"/>
    <dgm:cxn modelId="{98D92000-4336-49AB-BFD6-F6AB116E2334}" type="presOf" srcId="{5D10E690-48FC-4730-BE0E-C1C315A6A342}" destId="{7DFC2829-48B9-435D-A4BC-9EA166002C7C}" srcOrd="0" destOrd="0" presId="urn:microsoft.com/office/officeart/2005/8/layout/cycle2"/>
    <dgm:cxn modelId="{4D0C437E-D8BC-4453-BB27-15ED3A2F323E}" srcId="{D99B3C3A-F8D9-450D-B088-81B2DDADDFB6}" destId="{9B408267-8459-4D54-BE48-FF942CE56DF0}" srcOrd="2" destOrd="0" parTransId="{23259ADE-32DB-4EC8-800E-07C54B5D471B}" sibTransId="{84D7B1AF-BEFA-4712-A922-91164AB1CF80}"/>
    <dgm:cxn modelId="{9B95DDFF-689E-40B7-A45E-320C90CE3AD2}" type="presOf" srcId="{CC067542-0651-4A06-B398-0E7A0326DE1B}" destId="{381438A4-F430-4BC2-8BFA-60D6E352C22F}" srcOrd="1" destOrd="0" presId="urn:microsoft.com/office/officeart/2005/8/layout/cycle2"/>
    <dgm:cxn modelId="{DC0CB4A8-B8D4-474A-849A-893F0E30469A}" type="presOf" srcId="{9B408267-8459-4D54-BE48-FF942CE56DF0}" destId="{3D035427-9C4E-450D-9350-11FF2F35715E}" srcOrd="0" destOrd="0" presId="urn:microsoft.com/office/officeart/2005/8/layout/cycle2"/>
    <dgm:cxn modelId="{0EBF6A41-2756-476B-842E-77E361D2E6A4}" type="presOf" srcId="{D99B3C3A-F8D9-450D-B088-81B2DDADDFB6}" destId="{7978D887-18BB-4A30-80D5-2EFD480045B2}" srcOrd="0" destOrd="0" presId="urn:microsoft.com/office/officeart/2005/8/layout/cycle2"/>
    <dgm:cxn modelId="{E2A3BE70-9BA9-4EEE-88D5-96001BC0073D}" type="presOf" srcId="{CC067542-0651-4A06-B398-0E7A0326DE1B}" destId="{8DA088E3-E6BD-4803-B94B-24727EA26805}" srcOrd="0" destOrd="0" presId="urn:microsoft.com/office/officeart/2005/8/layout/cycle2"/>
    <dgm:cxn modelId="{762F5819-0F11-4E72-B13B-6E0C39DBC920}" type="presOf" srcId="{30B7FAE7-2E19-4D1D-B15A-2912E3D4188A}" destId="{9660669E-F4D9-48EE-A542-9762B98047AB}" srcOrd="0" destOrd="0" presId="urn:microsoft.com/office/officeart/2005/8/layout/cycle2"/>
    <dgm:cxn modelId="{6CAE2D8A-CFFD-4138-B460-799C0468494A}" type="presParOf" srcId="{7978D887-18BB-4A30-80D5-2EFD480045B2}" destId="{0B3F0D21-FD6D-40DC-A9AF-211207C04AD0}" srcOrd="0" destOrd="0" presId="urn:microsoft.com/office/officeart/2005/8/layout/cycle2"/>
    <dgm:cxn modelId="{6FE6D949-D4C1-4EE6-A634-A0DB3F340C62}" type="presParOf" srcId="{7978D887-18BB-4A30-80D5-2EFD480045B2}" destId="{8DA088E3-E6BD-4803-B94B-24727EA26805}" srcOrd="1" destOrd="0" presId="urn:microsoft.com/office/officeart/2005/8/layout/cycle2"/>
    <dgm:cxn modelId="{A958EF69-F146-4D0E-B188-6D394FF7D150}" type="presParOf" srcId="{8DA088E3-E6BD-4803-B94B-24727EA26805}" destId="{381438A4-F430-4BC2-8BFA-60D6E352C22F}" srcOrd="0" destOrd="0" presId="urn:microsoft.com/office/officeart/2005/8/layout/cycle2"/>
    <dgm:cxn modelId="{F5877125-1968-45CA-96C2-EC56A01AA0E3}" type="presParOf" srcId="{7978D887-18BB-4A30-80D5-2EFD480045B2}" destId="{9660669E-F4D9-48EE-A542-9762B98047AB}" srcOrd="2" destOrd="0" presId="urn:microsoft.com/office/officeart/2005/8/layout/cycle2"/>
    <dgm:cxn modelId="{12AF99D4-CF38-4C84-9E23-E64D7F829710}" type="presParOf" srcId="{7978D887-18BB-4A30-80D5-2EFD480045B2}" destId="{7DFC2829-48B9-435D-A4BC-9EA166002C7C}" srcOrd="3" destOrd="0" presId="urn:microsoft.com/office/officeart/2005/8/layout/cycle2"/>
    <dgm:cxn modelId="{A7A26053-FFF7-4D9F-A1C7-CB4665D3936F}" type="presParOf" srcId="{7DFC2829-48B9-435D-A4BC-9EA166002C7C}" destId="{042D4177-CD92-4807-BF93-3A2EC2B121D0}" srcOrd="0" destOrd="0" presId="urn:microsoft.com/office/officeart/2005/8/layout/cycle2"/>
    <dgm:cxn modelId="{C5CC228B-A952-4191-B0EE-A7418221C745}" type="presParOf" srcId="{7978D887-18BB-4A30-80D5-2EFD480045B2}" destId="{3D035427-9C4E-450D-9350-11FF2F35715E}" srcOrd="4" destOrd="0" presId="urn:microsoft.com/office/officeart/2005/8/layout/cycle2"/>
    <dgm:cxn modelId="{166B884E-66D0-4D86-AA93-799EF2FE5C5C}" type="presParOf" srcId="{7978D887-18BB-4A30-80D5-2EFD480045B2}" destId="{A2F28DC6-7C52-4518-BB21-5613C6B9C10D}" srcOrd="5" destOrd="0" presId="urn:microsoft.com/office/officeart/2005/8/layout/cycle2"/>
    <dgm:cxn modelId="{521CCFFE-5DE6-412F-B65A-B4326F071CB7}" type="presParOf" srcId="{A2F28DC6-7C52-4518-BB21-5613C6B9C10D}" destId="{0F278FDA-3DBC-4271-85D5-C2B4132F7D6D}"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F0D21-FD6D-40DC-A9AF-211207C04AD0}">
      <dsp:nvSpPr>
        <dsp:cNvPr id="0" name=""/>
        <dsp:cNvSpPr/>
      </dsp:nvSpPr>
      <dsp:spPr>
        <a:xfrm>
          <a:off x="1812336" y="347"/>
          <a:ext cx="1566467" cy="15664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en-US" sz="1900" kern="1200" dirty="0" smtClean="0"/>
            <a:t>Lucubrate</a:t>
          </a:r>
          <a:endParaRPr lang="zh-CN" altLang="en-US" sz="1900" kern="1200" dirty="0"/>
        </a:p>
      </dsp:txBody>
      <dsp:txXfrm>
        <a:off x="2041740" y="229751"/>
        <a:ext cx="1107659" cy="1107659"/>
      </dsp:txXfrm>
    </dsp:sp>
    <dsp:sp modelId="{8DA088E3-E6BD-4803-B94B-24727EA26805}">
      <dsp:nvSpPr>
        <dsp:cNvPr id="0" name=""/>
        <dsp:cNvSpPr/>
      </dsp:nvSpPr>
      <dsp:spPr>
        <a:xfrm rot="3600000">
          <a:off x="2969523" y="1527278"/>
          <a:ext cx="416076" cy="528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3000729" y="1578964"/>
        <a:ext cx="291253" cy="317210"/>
      </dsp:txXfrm>
    </dsp:sp>
    <dsp:sp modelId="{9660669E-F4D9-48EE-A542-9762B98047AB}">
      <dsp:nvSpPr>
        <dsp:cNvPr id="0" name=""/>
        <dsp:cNvSpPr/>
      </dsp:nvSpPr>
      <dsp:spPr>
        <a:xfrm>
          <a:off x="2988094" y="2036821"/>
          <a:ext cx="1566467" cy="15664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b="0" i="0" kern="1200" dirty="0" smtClean="0"/>
            <a:t>Profession</a:t>
          </a:r>
          <a:endParaRPr lang="zh-CN" altLang="en-US" sz="1900" kern="1200" dirty="0"/>
        </a:p>
      </dsp:txBody>
      <dsp:txXfrm>
        <a:off x="3217498" y="2266225"/>
        <a:ext cx="1107659" cy="1107659"/>
      </dsp:txXfrm>
    </dsp:sp>
    <dsp:sp modelId="{7DFC2829-48B9-435D-A4BC-9EA166002C7C}">
      <dsp:nvSpPr>
        <dsp:cNvPr id="0" name=""/>
        <dsp:cNvSpPr/>
      </dsp:nvSpPr>
      <dsp:spPr>
        <a:xfrm rot="10800000">
          <a:off x="2399307" y="2555713"/>
          <a:ext cx="416076" cy="528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10800000">
        <a:off x="2524130" y="2661449"/>
        <a:ext cx="291253" cy="317210"/>
      </dsp:txXfrm>
    </dsp:sp>
    <dsp:sp modelId="{3D035427-9C4E-450D-9350-11FF2F35715E}">
      <dsp:nvSpPr>
        <dsp:cNvPr id="0" name=""/>
        <dsp:cNvSpPr/>
      </dsp:nvSpPr>
      <dsp:spPr>
        <a:xfrm>
          <a:off x="636578" y="2036821"/>
          <a:ext cx="1566467" cy="15664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altLang="zh-CN" sz="1900" b="0" i="0" kern="1200" dirty="0" smtClean="0"/>
            <a:t>Primer</a:t>
          </a:r>
          <a:endParaRPr lang="zh-CN" altLang="en-US" sz="1900" kern="1200" dirty="0"/>
        </a:p>
      </dsp:txBody>
      <dsp:txXfrm>
        <a:off x="865982" y="2266225"/>
        <a:ext cx="1107659" cy="1107659"/>
      </dsp:txXfrm>
    </dsp:sp>
    <dsp:sp modelId="{A2F28DC6-7C52-4518-BB21-5613C6B9C10D}">
      <dsp:nvSpPr>
        <dsp:cNvPr id="0" name=""/>
        <dsp:cNvSpPr/>
      </dsp:nvSpPr>
      <dsp:spPr>
        <a:xfrm rot="18000000">
          <a:off x="1793764" y="1547674"/>
          <a:ext cx="416076" cy="5286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1824970" y="1707460"/>
        <a:ext cx="291253" cy="31721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6356350"/>
            <a:ext cx="2133600" cy="365125"/>
          </a:xfrm>
          <a:prstGeom prst="rect">
            <a:avLst/>
          </a:prstGeom>
        </p:spPr>
        <p:txBody>
          <a:bodyPr/>
          <a:lstStyle/>
          <a:p>
            <a:fld id="{813F2226-E466-4AC6-BBBB-846AC69A3894}" type="datetimeFigureOut">
              <a:rPr lang="zh-CN" altLang="en-US" smtClean="0"/>
              <a:pPr/>
              <a:t>2016/5/16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E7EDEA3A-296B-45C4-A92B-14FB39716A51}" type="slidenum">
              <a:rPr lang="zh-CN" altLang="en-US" smtClean="0"/>
              <a:pPr/>
              <a:t>‹#›</a:t>
            </a:fld>
            <a:endParaRPr lang="zh-CN" altLang="en-US"/>
          </a:p>
        </p:txBody>
      </p:sp>
    </p:spTree>
    <p:extLst>
      <p:ext uri="{BB962C8B-B14F-4D97-AF65-F5344CB8AC3E}">
        <p14:creationId xmlns:p14="http://schemas.microsoft.com/office/powerpoint/2010/main" val="21442138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2016/5/16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2016/5/16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12.xml"/><Relationship Id="rId7" Type="http://schemas.openxmlformats.org/officeDocument/2006/relationships/image" Target="../media/image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3.png"/><Relationship Id="rId7" Type="http://schemas.openxmlformats.org/officeDocument/2006/relationships/diagramQuickStyle" Target="../diagrams/quickStyle1.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4.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圆角矩形 5"/>
          <p:cNvSpPr/>
          <p:nvPr/>
        </p:nvSpPr>
        <p:spPr>
          <a:xfrm>
            <a:off x="3148148" y="5157192"/>
            <a:ext cx="2847703" cy="391886"/>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mtClean="0">
                <a:solidFill>
                  <a:srgbClr val="000000"/>
                </a:solidFill>
                <a:latin typeface="Helvetica" panose="020B0604020202020204" pitchFamily="34" charset="0"/>
              </a:rPr>
              <a:t>Snail Games</a:t>
            </a:r>
            <a:endParaRPr lang="zh-CN" altLang="en-US"/>
          </a:p>
        </p:txBody>
      </p:sp>
    </p:spTree>
    <p:extLst>
      <p:ext uri="{BB962C8B-B14F-4D97-AF65-F5344CB8AC3E}">
        <p14:creationId xmlns:p14="http://schemas.microsoft.com/office/powerpoint/2010/main" val="1413410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7158" y="785794"/>
            <a:ext cx="7674076" cy="2031325"/>
          </a:xfrm>
          <a:prstGeom prst="rect">
            <a:avLst/>
          </a:prstGeom>
        </p:spPr>
        <p:txBody>
          <a:bodyPr wrap="square">
            <a:spAutoFit/>
          </a:bodyPr>
          <a:lstStyle/>
          <a:p>
            <a:r>
              <a:rPr lang="en-US" altLang="zh-CN" dirty="0" smtClean="0">
                <a:solidFill>
                  <a:srgbClr val="000000"/>
                </a:solidFill>
                <a:latin typeface="Helvetica" panose="020B0604020202020204" pitchFamily="34" charset="0"/>
              </a:rPr>
              <a:t>Snail Games, a part of Suzhou Snail Digital Technology Co Ltd, has been a pioneer in the Chinese digital technology and entertainment industry since its founding in 2000. The company has developed and published over 50 digital products, providing entertainment to 85 million users in over 100 countries and regions. As the mobile era continues to accelerate, Snail Games aims to expand the scope of gaming through innovations in software, hardware, and telecommunications.</a:t>
            </a:r>
            <a:endParaRPr lang="zh-CN" altLang="en-US" dirty="0"/>
          </a:p>
        </p:txBody>
      </p:sp>
      <p:sp>
        <p:nvSpPr>
          <p:cNvPr id="7" name="文本框 6"/>
          <p:cNvSpPr txBox="1"/>
          <p:nvPr/>
        </p:nvSpPr>
        <p:spPr>
          <a:xfrm>
            <a:off x="142844" y="142852"/>
            <a:ext cx="3853106" cy="584775"/>
          </a:xfrm>
          <a:prstGeom prst="rect">
            <a:avLst/>
          </a:prstGeom>
          <a:noFill/>
        </p:spPr>
        <p:txBody>
          <a:bodyPr wrap="none" rtlCol="0">
            <a:spAutoFit/>
          </a:bodyPr>
          <a:lstStyle/>
          <a:p>
            <a:r>
              <a:rPr lang="en-US" altLang="zh-CN" sz="3200" b="1" dirty="0"/>
              <a:t>ABOUT SNAIL GAMES</a:t>
            </a:r>
            <a:endParaRPr lang="zh-CN" altLang="en-US" sz="3200" b="1" dirty="0"/>
          </a:p>
        </p:txBody>
      </p:sp>
      <p:pic>
        <p:nvPicPr>
          <p:cNvPr id="1028" name="Picture 4" descr="http://about.snail.com/static/common/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72" y="0"/>
            <a:ext cx="1152525" cy="57150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a:srcRect/>
          <a:stretch>
            <a:fillRect/>
          </a:stretch>
        </p:blipFill>
        <p:spPr bwMode="auto">
          <a:xfrm>
            <a:off x="0" y="2875286"/>
            <a:ext cx="9144000" cy="2857520"/>
          </a:xfrm>
          <a:prstGeom prst="rect">
            <a:avLst/>
          </a:prstGeom>
          <a:noFill/>
          <a:ln w="9525">
            <a:noFill/>
            <a:miter lim="800000"/>
            <a:headEnd/>
            <a:tailEnd/>
          </a:ln>
          <a:effectLst/>
        </p:spPr>
      </p:pic>
      <p:pic>
        <p:nvPicPr>
          <p:cNvPr id="5125" name="Picture 5"/>
          <p:cNvPicPr>
            <a:picLocks noChangeAspect="1" noChangeArrowheads="1"/>
          </p:cNvPicPr>
          <p:nvPr/>
        </p:nvPicPr>
        <p:blipFill rotWithShape="1">
          <a:blip r:embed="rId4"/>
          <a:srcRect b="20593"/>
          <a:stretch/>
        </p:blipFill>
        <p:spPr bwMode="auto">
          <a:xfrm>
            <a:off x="2195736" y="4187859"/>
            <a:ext cx="5057775" cy="2647237"/>
          </a:xfrm>
          <a:prstGeom prst="rect">
            <a:avLst/>
          </a:prstGeom>
          <a:noFill/>
          <a:ln w="9525">
            <a:noFill/>
            <a:miter lim="800000"/>
            <a:headEnd/>
            <a:tailEnd/>
          </a:ln>
          <a:effectLst/>
        </p:spPr>
      </p:pic>
    </p:spTree>
    <p:extLst>
      <p:ext uri="{BB962C8B-B14F-4D97-AF65-F5344CB8AC3E}">
        <p14:creationId xmlns:p14="http://schemas.microsoft.com/office/powerpoint/2010/main" val="313288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7816" y="1062955"/>
            <a:ext cx="8037558" cy="1754326"/>
          </a:xfrm>
          <a:prstGeom prst="rect">
            <a:avLst/>
          </a:prstGeom>
          <a:noFill/>
        </p:spPr>
        <p:txBody>
          <a:bodyPr wrap="square" rtlCol="0">
            <a:spAutoFit/>
          </a:bodyPr>
          <a:lstStyle/>
          <a:p>
            <a:r>
              <a:rPr lang="en-US" altLang="zh-CN" dirty="0">
                <a:solidFill>
                  <a:srgbClr val="000000"/>
                </a:solidFill>
                <a:latin typeface="Helvetica" panose="020B0604020202020204" pitchFamily="34" charset="0"/>
              </a:rPr>
              <a:t>Snail Game have the top ability of virtual digital engine technology in the world. Snail Game has successfully developed engines with independent intellectual property rights, including marine engine, D1XN engine, fly cents (Flexi) engine, Snail digital tour page client engine, Snail digital page tour service engine, Snail flat-panel digital mobile terminal engine, Film shooting related editing system and Digital virtual engine.</a:t>
            </a:r>
          </a:p>
        </p:txBody>
      </p:sp>
      <p:pic>
        <p:nvPicPr>
          <p:cNvPr id="27" name="图片 26" descr="C:\Users\tangh\Desktop\燕京02.jpg"/>
          <p:cNvPicPr/>
          <p:nvPr/>
        </p:nvPicPr>
        <p:blipFill rotWithShape="1">
          <a:blip r:embed="rId4" cstate="screen">
            <a:extLst>
              <a:ext uri="{28A0092B-C50C-407E-A947-70E740481C1C}">
                <a14:useLocalDpi xmlns:a14="http://schemas.microsoft.com/office/drawing/2010/main"/>
              </a:ext>
            </a:extLst>
          </a:blip>
          <a:srcRect/>
          <a:stretch>
            <a:fillRect/>
          </a:stretch>
        </p:blipFill>
        <p:spPr bwMode="auto">
          <a:xfrm>
            <a:off x="666115" y="2885911"/>
            <a:ext cx="2517140" cy="1459230"/>
          </a:xfrm>
          <a:prstGeom prst="rect">
            <a:avLst/>
          </a:prstGeom>
          <a:noFill/>
          <a:ln w="9525">
            <a:noFill/>
            <a:miter lim="800000"/>
            <a:headEnd/>
            <a:tailEnd/>
          </a:ln>
        </p:spPr>
      </p:pic>
      <p:pic>
        <p:nvPicPr>
          <p:cNvPr id="28" name="图片 27" descr="C:\Users\tangh\Desktop\31.jpg"/>
          <p:cNvPicPr/>
          <p:nvPr/>
        </p:nvPicPr>
        <p:blipFill rotWithShape="1">
          <a:blip r:embed="rId5" cstate="screen">
            <a:extLst>
              <a:ext uri="{28A0092B-C50C-407E-A947-70E740481C1C}">
                <a14:useLocalDpi xmlns:a14="http://schemas.microsoft.com/office/drawing/2010/main"/>
              </a:ext>
            </a:extLst>
          </a:blip>
          <a:srcRect/>
          <a:stretch>
            <a:fillRect/>
          </a:stretch>
        </p:blipFill>
        <p:spPr bwMode="auto">
          <a:xfrm>
            <a:off x="3248025" y="2885911"/>
            <a:ext cx="2517140" cy="1459230"/>
          </a:xfrm>
          <a:prstGeom prst="rect">
            <a:avLst/>
          </a:prstGeom>
          <a:noFill/>
          <a:ln w="9525">
            <a:noFill/>
            <a:miter lim="800000"/>
            <a:headEnd/>
            <a:tailEnd/>
          </a:ln>
        </p:spPr>
      </p:pic>
      <p:pic>
        <p:nvPicPr>
          <p:cNvPr id="29" name="图片 28" descr="C:\Users\tangh\Desktop\shuidi2.jpg"/>
          <p:cNvPicPr/>
          <p:nvPr/>
        </p:nvPicPr>
        <p:blipFill rotWithShape="1">
          <a:blip r:embed="rId6" cstate="screen">
            <a:extLst>
              <a:ext uri="{28A0092B-C50C-407E-A947-70E740481C1C}">
                <a14:useLocalDpi xmlns:a14="http://schemas.microsoft.com/office/drawing/2010/main"/>
              </a:ext>
            </a:extLst>
          </a:blip>
          <a:srcRect/>
          <a:stretch>
            <a:fillRect/>
          </a:stretch>
        </p:blipFill>
        <p:spPr bwMode="auto">
          <a:xfrm>
            <a:off x="666115" y="4536276"/>
            <a:ext cx="2517140" cy="1459230"/>
          </a:xfrm>
          <a:prstGeom prst="rect">
            <a:avLst/>
          </a:prstGeom>
          <a:noFill/>
          <a:ln w="9525">
            <a:noFill/>
            <a:miter lim="800000"/>
            <a:headEnd/>
            <a:tailEnd/>
          </a:ln>
        </p:spPr>
      </p:pic>
      <p:pic>
        <p:nvPicPr>
          <p:cNvPr id="30" name="图片 29" descr="C:\Users\wtq\Desktop\snapshot20120323214445.jpg"/>
          <p:cNvPicPr/>
          <p:nvPr/>
        </p:nvPicPr>
        <p:blipFill rotWithShape="1">
          <a:blip r:embed="rId7" cstate="screen">
            <a:extLst>
              <a:ext uri="{28A0092B-C50C-407E-A947-70E740481C1C}">
                <a14:useLocalDpi xmlns:a14="http://schemas.microsoft.com/office/drawing/2010/main"/>
              </a:ext>
            </a:extLst>
          </a:blip>
          <a:srcRect/>
          <a:stretch>
            <a:fillRect/>
          </a:stretch>
        </p:blipFill>
        <p:spPr bwMode="auto">
          <a:xfrm>
            <a:off x="5838190" y="4536276"/>
            <a:ext cx="2517140" cy="1459230"/>
          </a:xfrm>
          <a:prstGeom prst="rect">
            <a:avLst/>
          </a:prstGeom>
          <a:noFill/>
          <a:ln>
            <a:noFill/>
          </a:ln>
        </p:spPr>
      </p:pic>
      <p:pic>
        <p:nvPicPr>
          <p:cNvPr id="31" name="图片 30" descr="E:\Snail-JiuYin\运营需求\场景截图\君子堂\君子堂03.jpg"/>
          <p:cNvPicPr/>
          <p:nvPr/>
        </p:nvPicPr>
        <p:blipFill rotWithShape="1">
          <a:blip r:embed="rId8" cstate="screen">
            <a:extLst>
              <a:ext uri="{28A0092B-C50C-407E-A947-70E740481C1C}">
                <a14:useLocalDpi xmlns:a14="http://schemas.microsoft.com/office/drawing/2010/main"/>
              </a:ext>
            </a:extLst>
          </a:blip>
          <a:srcRect/>
          <a:stretch>
            <a:fillRect/>
          </a:stretch>
        </p:blipFill>
        <p:spPr bwMode="auto">
          <a:xfrm>
            <a:off x="5838190" y="2885911"/>
            <a:ext cx="2517140" cy="1459230"/>
          </a:xfrm>
          <a:prstGeom prst="rect">
            <a:avLst/>
          </a:prstGeom>
          <a:noFill/>
          <a:ln w="9525">
            <a:noFill/>
            <a:miter lim="800000"/>
            <a:headEnd/>
            <a:tailEnd/>
          </a:ln>
        </p:spPr>
      </p:pic>
      <p:pic>
        <p:nvPicPr>
          <p:cNvPr id="32" name="图片 31" descr="C:\Users\tangh\Desktop\ss.jpg"/>
          <p:cNvPicPr/>
          <p:nvPr/>
        </p:nvPicPr>
        <p:blipFill rotWithShape="1">
          <a:blip r:embed="rId9" cstate="screen">
            <a:extLst>
              <a:ext uri="{28A0092B-C50C-407E-A947-70E740481C1C}">
                <a14:useLocalDpi xmlns:a14="http://schemas.microsoft.com/office/drawing/2010/main"/>
              </a:ext>
            </a:extLst>
          </a:blip>
          <a:srcRect/>
          <a:stretch>
            <a:fillRect/>
          </a:stretch>
        </p:blipFill>
        <p:spPr bwMode="auto">
          <a:xfrm>
            <a:off x="3248025" y="4536276"/>
            <a:ext cx="2517140" cy="1459230"/>
          </a:xfrm>
          <a:prstGeom prst="rect">
            <a:avLst/>
          </a:prstGeom>
          <a:noFill/>
          <a:ln w="9525">
            <a:noFill/>
            <a:miter lim="800000"/>
            <a:headEnd/>
            <a:tailEnd/>
          </a:ln>
        </p:spPr>
      </p:pic>
      <p:sp>
        <p:nvSpPr>
          <p:cNvPr id="33" name="圆角矩形 32"/>
          <p:cNvSpPr/>
          <p:nvPr/>
        </p:nvSpPr>
        <p:spPr>
          <a:xfrm>
            <a:off x="739140" y="4195281"/>
            <a:ext cx="2370455" cy="2393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134745" y="4202266"/>
            <a:ext cx="1578610" cy="254635"/>
          </a:xfrm>
          <a:prstGeom prst="rect">
            <a:avLst/>
          </a:prstGeom>
        </p:spPr>
        <p:txBody>
          <a:bodyPr wrap="square">
            <a:spAutoFit/>
          </a:bodyPr>
          <a:lstStyle/>
          <a:p>
            <a:pPr algn="ctr"/>
            <a:r>
              <a:rPr lang="zh-CN" altLang="en-US" sz="1000" dirty="0" smtClean="0">
                <a:solidFill>
                  <a:prstClr val="black"/>
                </a:solidFill>
                <a:latin typeface="微软雅黑" pitchFamily="34" charset="-122"/>
                <a:ea typeface="微软雅黑" pitchFamily="34" charset="-122"/>
              </a:rPr>
              <a:t>高动态范围光照技术</a:t>
            </a:r>
          </a:p>
        </p:txBody>
      </p:sp>
      <p:sp>
        <p:nvSpPr>
          <p:cNvPr id="35" name="圆角矩形 34"/>
          <p:cNvSpPr/>
          <p:nvPr/>
        </p:nvSpPr>
        <p:spPr>
          <a:xfrm>
            <a:off x="3430270" y="4195281"/>
            <a:ext cx="2152650" cy="2393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3806825" y="4202266"/>
            <a:ext cx="1399540" cy="254635"/>
          </a:xfrm>
          <a:prstGeom prst="rect">
            <a:avLst/>
          </a:prstGeom>
        </p:spPr>
        <p:txBody>
          <a:bodyPr wrap="square">
            <a:spAutoFit/>
          </a:bodyPr>
          <a:lstStyle/>
          <a:p>
            <a:pPr algn="ctr"/>
            <a:r>
              <a:rPr lang="zh-CN" altLang="en-US" sz="1000" dirty="0" smtClean="0">
                <a:solidFill>
                  <a:prstClr val="black"/>
                </a:solidFill>
                <a:latin typeface="微软雅黑" pitchFamily="34" charset="-122"/>
                <a:ea typeface="微软雅黑" pitchFamily="34" charset="-122"/>
              </a:rPr>
              <a:t>模拟特殊气候场景</a:t>
            </a:r>
          </a:p>
        </p:txBody>
      </p:sp>
      <p:sp>
        <p:nvSpPr>
          <p:cNvPr id="37" name="圆角矩形 36"/>
          <p:cNvSpPr/>
          <p:nvPr/>
        </p:nvSpPr>
        <p:spPr>
          <a:xfrm>
            <a:off x="825500" y="5829771"/>
            <a:ext cx="2152650" cy="2393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247775" y="5838661"/>
            <a:ext cx="1353820" cy="254635"/>
          </a:xfrm>
          <a:prstGeom prst="rect">
            <a:avLst/>
          </a:prstGeom>
        </p:spPr>
        <p:txBody>
          <a:bodyPr wrap="square">
            <a:spAutoFit/>
          </a:bodyPr>
          <a:lstStyle/>
          <a:p>
            <a:pPr algn="ctr"/>
            <a:r>
              <a:rPr lang="zh-CN" altLang="en-US" sz="1000" dirty="0" smtClean="0">
                <a:solidFill>
                  <a:prstClr val="black"/>
                </a:solidFill>
                <a:latin typeface="微软雅黑" pitchFamily="34" charset="-122"/>
                <a:ea typeface="微软雅黑" pitchFamily="34" charset="-122"/>
              </a:rPr>
              <a:t>水下真实体积光照</a:t>
            </a:r>
          </a:p>
        </p:txBody>
      </p:sp>
      <p:sp>
        <p:nvSpPr>
          <p:cNvPr id="39" name="圆角矩形 38"/>
          <p:cNvSpPr/>
          <p:nvPr/>
        </p:nvSpPr>
        <p:spPr>
          <a:xfrm>
            <a:off x="6020435" y="4195281"/>
            <a:ext cx="2152650" cy="2393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a:off x="3430270" y="5829771"/>
            <a:ext cx="2152650" cy="2393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6002655" y="5829771"/>
            <a:ext cx="2152650" cy="239395"/>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455410" y="5838661"/>
            <a:ext cx="1247140" cy="254635"/>
          </a:xfrm>
          <a:prstGeom prst="rect">
            <a:avLst/>
          </a:prstGeom>
        </p:spPr>
        <p:txBody>
          <a:bodyPr wrap="square">
            <a:spAutoFit/>
          </a:bodyPr>
          <a:lstStyle/>
          <a:p>
            <a:pPr algn="ctr"/>
            <a:r>
              <a:rPr lang="zh-CN" altLang="en-US" sz="1000" dirty="0" smtClean="0">
                <a:solidFill>
                  <a:prstClr val="black"/>
                </a:solidFill>
                <a:latin typeface="微软雅黑" pitchFamily="34" charset="-122"/>
                <a:ea typeface="微软雅黑" pitchFamily="34" charset="-122"/>
              </a:rPr>
              <a:t>水面水花效果</a:t>
            </a:r>
          </a:p>
        </p:txBody>
      </p:sp>
      <p:sp>
        <p:nvSpPr>
          <p:cNvPr id="43" name="矩形 42"/>
          <p:cNvSpPr/>
          <p:nvPr/>
        </p:nvSpPr>
        <p:spPr>
          <a:xfrm>
            <a:off x="6470650" y="4202266"/>
            <a:ext cx="1252220" cy="254635"/>
          </a:xfrm>
          <a:prstGeom prst="rect">
            <a:avLst/>
          </a:prstGeom>
        </p:spPr>
        <p:txBody>
          <a:bodyPr wrap="square">
            <a:spAutoFit/>
          </a:bodyPr>
          <a:lstStyle/>
          <a:p>
            <a:pPr algn="ctr"/>
            <a:r>
              <a:rPr lang="zh-CN" altLang="en-US" sz="1000" dirty="0" smtClean="0">
                <a:solidFill>
                  <a:prstClr val="black"/>
                </a:solidFill>
                <a:latin typeface="微软雅黑" pitchFamily="34" charset="-122"/>
                <a:ea typeface="微软雅黑" pitchFamily="34" charset="-122"/>
              </a:rPr>
              <a:t>水面阳光反射</a:t>
            </a:r>
          </a:p>
        </p:txBody>
      </p:sp>
      <p:sp>
        <p:nvSpPr>
          <p:cNvPr id="44" name="矩形 43"/>
          <p:cNvSpPr/>
          <p:nvPr/>
        </p:nvSpPr>
        <p:spPr>
          <a:xfrm>
            <a:off x="3991610" y="5838661"/>
            <a:ext cx="1029970" cy="254635"/>
          </a:xfrm>
          <a:prstGeom prst="rect">
            <a:avLst/>
          </a:prstGeom>
        </p:spPr>
        <p:txBody>
          <a:bodyPr wrap="square">
            <a:spAutoFit/>
          </a:bodyPr>
          <a:lstStyle/>
          <a:p>
            <a:pPr algn="ctr"/>
            <a:r>
              <a:rPr lang="zh-CN" altLang="en-US" sz="1000" dirty="0" smtClean="0">
                <a:solidFill>
                  <a:prstClr val="black"/>
                </a:solidFill>
                <a:latin typeface="微软雅黑" pitchFamily="34" charset="-122"/>
                <a:ea typeface="微软雅黑" pitchFamily="34" charset="-122"/>
              </a:rPr>
              <a:t>水下物体折射</a:t>
            </a:r>
          </a:p>
        </p:txBody>
      </p:sp>
      <p:sp>
        <p:nvSpPr>
          <p:cNvPr id="23" name="文本框 22"/>
          <p:cNvSpPr txBox="1"/>
          <p:nvPr/>
        </p:nvSpPr>
        <p:spPr>
          <a:xfrm>
            <a:off x="395536" y="397726"/>
            <a:ext cx="5060040" cy="584775"/>
          </a:xfrm>
          <a:prstGeom prst="rect">
            <a:avLst/>
          </a:prstGeom>
          <a:noFill/>
        </p:spPr>
        <p:txBody>
          <a:bodyPr wrap="none" rtlCol="0">
            <a:spAutoFit/>
          </a:bodyPr>
          <a:lstStyle/>
          <a:p>
            <a:r>
              <a:rPr lang="en-US" altLang="zh-CN" sz="3200" b="1" dirty="0"/>
              <a:t> </a:t>
            </a:r>
            <a:r>
              <a:rPr lang="en-US" altLang="zh-CN" sz="3200" b="1" dirty="0" smtClean="0"/>
              <a:t>Technological Development </a:t>
            </a:r>
            <a:endParaRPr lang="zh-CN" altLang="en-US" sz="3200" b="1" dirty="0"/>
          </a:p>
        </p:txBody>
      </p:sp>
      <p:pic>
        <p:nvPicPr>
          <p:cNvPr id="2" name="9yin-cov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0" y="911974"/>
            <a:ext cx="9172434" cy="5157192"/>
          </a:xfrm>
          <a:prstGeom prst="rect">
            <a:avLst/>
          </a:prstGeom>
        </p:spPr>
      </p:pic>
    </p:spTree>
    <p:extLst>
      <p:ext uri="{BB962C8B-B14F-4D97-AF65-F5344CB8AC3E}">
        <p14:creationId xmlns:p14="http://schemas.microsoft.com/office/powerpoint/2010/main" val="69385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barn(inVertical)">
                                      <p:cBhvr>
                                        <p:cTn id="6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0" fill="hold" display="0">
                  <p:stCondLst>
                    <p:cond delay="indefinite"/>
                  </p:stCondLst>
                </p:cTn>
                <p:tgtEl>
                  <p:spTgt spid="2"/>
                </p:tgtEl>
              </p:cMediaNode>
            </p:video>
          </p:childTnLst>
        </p:cTn>
      </p:par>
    </p:tnLst>
    <p:bldLst>
      <p:bldP spid="5" grpId="0"/>
      <p:bldP spid="33" grpId="0" animBg="1"/>
      <p:bldP spid="34" grpId="0"/>
      <p:bldP spid="35" grpId="0" animBg="1"/>
      <p:bldP spid="36" grpId="0"/>
      <p:bldP spid="37" grpId="0" animBg="1"/>
      <p:bldP spid="38" grpId="0"/>
      <p:bldP spid="39" grpId="0" animBg="1"/>
      <p:bldP spid="40" grpId="0" animBg="1"/>
      <p:bldP spid="41" grpId="0" animBg="1"/>
      <p:bldP spid="42" grpId="0"/>
      <p:bldP spid="43" grpId="0"/>
      <p:bldP spid="44"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 descr="E:\魏善玉\2015 专区\PPT专区\走进日本 蜗牛数字\关云长logo简体定位.png关云长logo简体定位"/>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04662" y="3303350"/>
            <a:ext cx="1495928" cy="67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descr="天子logo带定位"/>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060557" y="3184765"/>
            <a:ext cx="1728191" cy="948332"/>
          </a:xfrm>
          <a:prstGeom prst="rect">
            <a:avLst/>
          </a:prstGeom>
        </p:spPr>
      </p:pic>
      <p:pic>
        <p:nvPicPr>
          <p:cNvPr id="13" name="Picture 2" descr="D:\外部资源\备份\公司产品参考素材\LOGO\quan\航海中文标准.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85156" y="1844824"/>
            <a:ext cx="2078994" cy="108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E:\2013.9\公司资料\文档规范2013\LOGO标准\产品LOGO标准\中文\PNG\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1560" y="1844824"/>
            <a:ext cx="1712728" cy="73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descr="九阳神功方案4-调整-色彩"/>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4756440" y="1859319"/>
            <a:ext cx="1792372" cy="946247"/>
          </a:xfrm>
          <a:prstGeom prst="rect">
            <a:avLst/>
          </a:prstGeom>
        </p:spPr>
      </p:pic>
      <p:pic>
        <p:nvPicPr>
          <p:cNvPr id="17" name="图片 16" descr="太极熊猫"/>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517892" y="3077636"/>
            <a:ext cx="2022419" cy="896021"/>
          </a:xfrm>
          <a:prstGeom prst="rect">
            <a:avLst/>
          </a:prstGeom>
        </p:spPr>
      </p:pic>
      <p:pic>
        <p:nvPicPr>
          <p:cNvPr id="18" name="图片 1" descr="太极熊猫2-A-2修改"/>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676268" y="3179491"/>
            <a:ext cx="1847259" cy="79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 descr="九阴logo"/>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676268" y="1859319"/>
            <a:ext cx="1728192" cy="946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p:cNvSpPr txBox="1"/>
          <p:nvPr/>
        </p:nvSpPr>
        <p:spPr>
          <a:xfrm>
            <a:off x="521146" y="726053"/>
            <a:ext cx="6375015" cy="830997"/>
          </a:xfrm>
          <a:prstGeom prst="rect">
            <a:avLst/>
          </a:prstGeom>
          <a:noFill/>
        </p:spPr>
        <p:txBody>
          <a:bodyPr wrap="none" rtlCol="0">
            <a:spAutoFit/>
          </a:bodyPr>
          <a:lstStyle/>
          <a:p>
            <a:r>
              <a:rPr lang="en-US" altLang="zh-CN" sz="1200" b="1" dirty="0"/>
              <a:t>Our company's game has 3 aspects, </a:t>
            </a:r>
            <a:r>
              <a:rPr lang="en-US" altLang="zh-CN" sz="1200" b="1" dirty="0" smtClean="0"/>
              <a:t>PC client games, mobile phone games, </a:t>
            </a:r>
            <a:r>
              <a:rPr lang="en-US" altLang="zh-CN" sz="1200" b="1" dirty="0"/>
              <a:t>and </a:t>
            </a:r>
            <a:r>
              <a:rPr lang="en-US" altLang="zh-CN" sz="1200" b="1" dirty="0" smtClean="0"/>
              <a:t>TV client games. </a:t>
            </a:r>
          </a:p>
          <a:p>
            <a:r>
              <a:rPr lang="en-US" altLang="zh-CN" sz="1200" b="1" dirty="0" smtClean="0"/>
              <a:t>Most </a:t>
            </a:r>
            <a:r>
              <a:rPr lang="en-US" altLang="zh-CN" sz="1200" b="1" dirty="0"/>
              <a:t>of them are Chinese culture </a:t>
            </a:r>
            <a:r>
              <a:rPr lang="en-US" altLang="zh-CN" sz="1200" b="1" dirty="0" smtClean="0"/>
              <a:t>style, </a:t>
            </a:r>
            <a:r>
              <a:rPr lang="en-US" altLang="zh-CN" sz="1200" b="1" dirty="0"/>
              <a:t>m</a:t>
            </a:r>
            <a:r>
              <a:rPr lang="en-US" altLang="zh-CN" sz="1200" b="1" dirty="0" smtClean="0"/>
              <a:t>artial </a:t>
            </a:r>
            <a:r>
              <a:rPr lang="en-US" altLang="zh-CN" sz="1200" b="1" dirty="0" smtClean="0"/>
              <a:t>arts, Three </a:t>
            </a:r>
            <a:r>
              <a:rPr lang="en-US" altLang="zh-CN" sz="1200" b="1" dirty="0"/>
              <a:t>Kingdoms and other topics</a:t>
            </a:r>
            <a:r>
              <a:rPr lang="en-US" altLang="zh-CN" sz="1200" b="1" dirty="0" smtClean="0"/>
              <a:t>.</a:t>
            </a:r>
          </a:p>
          <a:p>
            <a:r>
              <a:rPr lang="en-US" altLang="zh-CN" sz="1200" b="1" dirty="0" smtClean="0"/>
              <a:t>And we </a:t>
            </a:r>
            <a:r>
              <a:rPr lang="en-US" altLang="zh-CN" sz="1200" b="1" dirty="0"/>
              <a:t>have achieved very high performance. </a:t>
            </a:r>
            <a:endParaRPr lang="en-US" altLang="zh-CN" sz="1200" b="1" dirty="0" smtClean="0"/>
          </a:p>
          <a:p>
            <a:r>
              <a:rPr lang="en-US" altLang="zh-CN" sz="1200" b="1" dirty="0" smtClean="0"/>
              <a:t>For </a:t>
            </a:r>
            <a:r>
              <a:rPr lang="en-US" altLang="zh-CN" sz="1200" b="1" dirty="0"/>
              <a:t>example, </a:t>
            </a:r>
            <a:r>
              <a:rPr lang="en-US" altLang="zh-CN" sz="1200" b="1" dirty="0" err="1" smtClean="0"/>
              <a:t>jiuyinzhenjing</a:t>
            </a:r>
            <a:r>
              <a:rPr lang="en-US" altLang="zh-CN" sz="1200" b="1" dirty="0"/>
              <a:t> has a maximum number of </a:t>
            </a:r>
            <a:r>
              <a:rPr lang="en-US" altLang="zh-CN" sz="1200" b="1" dirty="0" smtClean="0"/>
              <a:t>40w </a:t>
            </a:r>
            <a:r>
              <a:rPr lang="en-US" altLang="zh-CN" sz="1200" b="1" dirty="0" smtClean="0"/>
              <a:t>of concurrent users.</a:t>
            </a:r>
            <a:endParaRPr lang="en-US" altLang="zh-CN" sz="1200" b="1" dirty="0" smtClean="0"/>
          </a:p>
        </p:txBody>
      </p:sp>
      <p:pic>
        <p:nvPicPr>
          <p:cNvPr id="1026" name="Picture 2"/>
          <p:cNvPicPr>
            <a:picLocks noChangeAspect="1" noChangeArrowheads="1"/>
          </p:cNvPicPr>
          <p:nvPr/>
        </p:nvPicPr>
        <p:blipFill>
          <a:blip r:embed="rId10"/>
          <a:srcRect/>
          <a:stretch>
            <a:fillRect/>
          </a:stretch>
        </p:blipFill>
        <p:spPr bwMode="auto">
          <a:xfrm>
            <a:off x="142844" y="4357694"/>
            <a:ext cx="5018340" cy="1966910"/>
          </a:xfrm>
          <a:prstGeom prst="rect">
            <a:avLst/>
          </a:prstGeom>
          <a:noFill/>
          <a:ln w="9525">
            <a:noFill/>
            <a:miter lim="800000"/>
            <a:headEnd/>
            <a:tailEnd/>
          </a:ln>
          <a:effectLst/>
        </p:spPr>
      </p:pic>
      <p:pic>
        <p:nvPicPr>
          <p:cNvPr id="1027" name="Picture 3"/>
          <p:cNvPicPr>
            <a:picLocks noChangeAspect="1" noChangeArrowheads="1"/>
          </p:cNvPicPr>
          <p:nvPr/>
        </p:nvPicPr>
        <p:blipFill>
          <a:blip r:embed="rId11"/>
          <a:srcRect/>
          <a:stretch>
            <a:fillRect/>
          </a:stretch>
        </p:blipFill>
        <p:spPr bwMode="auto">
          <a:xfrm>
            <a:off x="5214942" y="4357694"/>
            <a:ext cx="3743325" cy="1952625"/>
          </a:xfrm>
          <a:prstGeom prst="rect">
            <a:avLst/>
          </a:prstGeom>
          <a:noFill/>
          <a:ln w="9525">
            <a:noFill/>
            <a:miter lim="800000"/>
            <a:headEnd/>
            <a:tailEnd/>
          </a:ln>
          <a:effectLst/>
        </p:spPr>
      </p:pic>
      <p:pic>
        <p:nvPicPr>
          <p:cNvPr id="1028" name="Picture 4"/>
          <p:cNvPicPr>
            <a:picLocks noChangeAspect="1" noChangeArrowheads="1"/>
          </p:cNvPicPr>
          <p:nvPr/>
        </p:nvPicPr>
        <p:blipFill rotWithShape="1">
          <a:blip r:embed="rId12"/>
          <a:srcRect b="14518"/>
          <a:stretch/>
        </p:blipFill>
        <p:spPr bwMode="auto">
          <a:xfrm>
            <a:off x="2142272" y="2492897"/>
            <a:ext cx="4524375" cy="2304255"/>
          </a:xfrm>
          <a:prstGeom prst="rect">
            <a:avLst/>
          </a:prstGeom>
          <a:noFill/>
          <a:ln w="9525">
            <a:noFill/>
            <a:miter lim="800000"/>
            <a:headEnd/>
            <a:tailEnd/>
          </a:ln>
          <a:effectLst/>
        </p:spPr>
      </p:pic>
    </p:spTree>
    <p:extLst>
      <p:ext uri="{BB962C8B-B14F-4D97-AF65-F5344CB8AC3E}">
        <p14:creationId xmlns:p14="http://schemas.microsoft.com/office/powerpoint/2010/main" val="11766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11560" y="997870"/>
            <a:ext cx="3139535" cy="44644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709848" y="1583486"/>
            <a:ext cx="3888432" cy="4247317"/>
          </a:xfrm>
          <a:prstGeom prst="rect">
            <a:avLst/>
          </a:prstGeom>
        </p:spPr>
        <p:txBody>
          <a:bodyPr wrap="square">
            <a:spAutoFit/>
          </a:bodyPr>
          <a:lstStyle/>
          <a:p>
            <a:r>
              <a:rPr lang="en-US" altLang="zh-CN" dirty="0"/>
              <a:t>In January 2014, Snail Games made its formal entry into the telecommunications industry when it became the first Chinese video game company to receive a mobile virtual network operator (MNVO) license. Building on Snail’s extensive experiencing in designing, producing and operating video game products, Snail Mobile was formed, unveiling revolutionary new ideas and principles to the industry and providing an impressive lineup of mobile telecom products and hardware specially designed for gamers.</a:t>
            </a:r>
            <a:endParaRPr lang="zh-CN" altLang="en-US" dirty="0"/>
          </a:p>
        </p:txBody>
      </p:sp>
      <p:sp>
        <p:nvSpPr>
          <p:cNvPr id="7" name="文本框 6"/>
          <p:cNvSpPr txBox="1"/>
          <p:nvPr/>
        </p:nvSpPr>
        <p:spPr>
          <a:xfrm>
            <a:off x="4716016" y="764704"/>
            <a:ext cx="3918060" cy="584775"/>
          </a:xfrm>
          <a:prstGeom prst="rect">
            <a:avLst/>
          </a:prstGeom>
          <a:noFill/>
        </p:spPr>
        <p:txBody>
          <a:bodyPr wrap="none" rtlCol="0">
            <a:spAutoFit/>
          </a:bodyPr>
          <a:lstStyle/>
          <a:p>
            <a:r>
              <a:rPr lang="en-US" altLang="zh-CN" sz="3200" b="1" dirty="0"/>
              <a:t>ABOUT SNAIL MOBILE</a:t>
            </a:r>
            <a:endParaRPr lang="zh-CN" altLang="en-US" sz="3200" b="1" dirty="0"/>
          </a:p>
        </p:txBody>
      </p:sp>
      <p:pic>
        <p:nvPicPr>
          <p:cNvPr id="1028" name="Picture 4" descr="http://about.snail.com/static/common/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062" y="1044904"/>
            <a:ext cx="1152525" cy="5715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611560" y="1700808"/>
            <a:ext cx="3139535" cy="2016224"/>
          </a:xfrm>
          <a:prstGeom prst="rect">
            <a:avLst/>
          </a:prstGeom>
        </p:spPr>
      </p:pic>
      <p:pic>
        <p:nvPicPr>
          <p:cNvPr id="6" name="图片 5"/>
          <p:cNvPicPr>
            <a:picLocks noChangeAspect="1"/>
          </p:cNvPicPr>
          <p:nvPr/>
        </p:nvPicPr>
        <p:blipFill>
          <a:blip r:embed="rId4"/>
          <a:stretch>
            <a:fillRect/>
          </a:stretch>
        </p:blipFill>
        <p:spPr>
          <a:xfrm>
            <a:off x="611560" y="3717032"/>
            <a:ext cx="3139535" cy="2144898"/>
          </a:xfrm>
          <a:prstGeom prst="rect">
            <a:avLst/>
          </a:prstGeom>
        </p:spPr>
      </p:pic>
    </p:spTree>
    <p:extLst>
      <p:ext uri="{BB962C8B-B14F-4D97-AF65-F5344CB8AC3E}">
        <p14:creationId xmlns:p14="http://schemas.microsoft.com/office/powerpoint/2010/main" val="79794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1028"/>
                                        </p:tgtEl>
                                        <p:attrNameLst>
                                          <p:attrName>style.visibility</p:attrName>
                                        </p:attrNameLst>
                                      </p:cBhvr>
                                      <p:to>
                                        <p:strVal val="visible"/>
                                      </p:to>
                                    </p:set>
                                    <p:anim calcmode="lin" valueType="num">
                                      <p:cBhvr>
                                        <p:cTn id="22" dur="500" fill="hold"/>
                                        <p:tgtEl>
                                          <p:spTgt spid="1028"/>
                                        </p:tgtEl>
                                        <p:attrNameLst>
                                          <p:attrName>ppt_w</p:attrName>
                                        </p:attrNameLst>
                                      </p:cBhvr>
                                      <p:tavLst>
                                        <p:tav tm="0">
                                          <p:val>
                                            <p:fltVal val="0"/>
                                          </p:val>
                                        </p:tav>
                                        <p:tav tm="100000">
                                          <p:val>
                                            <p:strVal val="#ppt_w"/>
                                          </p:val>
                                        </p:tav>
                                      </p:tavLst>
                                    </p:anim>
                                    <p:anim calcmode="lin" valueType="num">
                                      <p:cBhvr>
                                        <p:cTn id="23" dur="500" fill="hold"/>
                                        <p:tgtEl>
                                          <p:spTgt spid="1028"/>
                                        </p:tgtEl>
                                        <p:attrNameLst>
                                          <p:attrName>ppt_h</p:attrName>
                                        </p:attrNameLst>
                                      </p:cBhvr>
                                      <p:tavLst>
                                        <p:tav tm="0">
                                          <p:val>
                                            <p:fltVal val="0"/>
                                          </p:val>
                                        </p:tav>
                                        <p:tav tm="100000">
                                          <p:val>
                                            <p:strVal val="#ppt_h"/>
                                          </p:val>
                                        </p:tav>
                                      </p:tavLst>
                                    </p:anim>
                                    <p:animEffect transition="in" filter="fade">
                                      <p:cBhvr>
                                        <p:cTn id="24" dur="500"/>
                                        <p:tgtEl>
                                          <p:spTgt spid="1028"/>
                                        </p:tgtEl>
                                      </p:cBhvr>
                                    </p:animEffect>
                                  </p:childTnLst>
                                </p:cTn>
                              </p:par>
                              <p:par>
                                <p:cTn id="25" presetID="53" presetClass="entr" presetSubtype="1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par>
                                <p:cTn id="30" presetID="53" presetClass="entr" presetSubtype="16"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7240" y="842993"/>
            <a:ext cx="8568952" cy="2031325"/>
          </a:xfrm>
          <a:prstGeom prst="rect">
            <a:avLst/>
          </a:prstGeom>
        </p:spPr>
        <p:txBody>
          <a:bodyPr wrap="square">
            <a:spAutoFit/>
          </a:bodyPr>
          <a:lstStyle/>
          <a:p>
            <a:r>
              <a:rPr lang="en-US" altLang="zh-CN" dirty="0" smtClean="0">
                <a:solidFill>
                  <a:srgbClr val="000000"/>
                </a:solidFill>
                <a:latin typeface="Helvetica" panose="020B0604020202020204" pitchFamily="34" charset="0"/>
              </a:rPr>
              <a:t>          Snail </a:t>
            </a:r>
            <a:r>
              <a:rPr lang="en-US" altLang="zh-CN" dirty="0">
                <a:solidFill>
                  <a:srgbClr val="000000"/>
                </a:solidFill>
                <a:latin typeface="Helvetica" panose="020B0604020202020204" pitchFamily="34" charset="0"/>
              </a:rPr>
              <a:t>digital always believe that if you want to entertain the public, you must entertain yourself first. Only the company witch has strong entertainment spirit can create a better digital entertainment products for more people. So the Snail Digital continuous </a:t>
            </a:r>
            <a:r>
              <a:rPr lang="en-US" altLang="zh-CN" dirty="0" smtClean="0">
                <a:solidFill>
                  <a:srgbClr val="000000"/>
                </a:solidFill>
                <a:latin typeface="Helvetica" panose="020B0604020202020204" pitchFamily="34" charset="0"/>
              </a:rPr>
              <a:t>whim and hold </a:t>
            </a:r>
            <a:r>
              <a:rPr lang="en-US" altLang="zh-CN" dirty="0" err="1" smtClean="0">
                <a:solidFill>
                  <a:srgbClr val="000000"/>
                </a:solidFill>
                <a:latin typeface="Helvetica" panose="020B0604020202020204" pitchFamily="34" charset="0"/>
              </a:rPr>
              <a:t>cosplay</a:t>
            </a:r>
            <a:r>
              <a:rPr lang="en-US" altLang="zh-CN" dirty="0" smtClean="0">
                <a:solidFill>
                  <a:srgbClr val="000000"/>
                </a:solidFill>
                <a:latin typeface="Helvetica" panose="020B0604020202020204" pitchFamily="34" charset="0"/>
              </a:rPr>
              <a:t> </a:t>
            </a:r>
            <a:r>
              <a:rPr lang="en-US" altLang="zh-CN" dirty="0">
                <a:solidFill>
                  <a:srgbClr val="000000"/>
                </a:solidFill>
                <a:latin typeface="Helvetica" panose="020B0604020202020204" pitchFamily="34" charset="0"/>
              </a:rPr>
              <a:t>enterprise annual meeting, bikini </a:t>
            </a:r>
            <a:r>
              <a:rPr lang="en-US" altLang="zh-CN" dirty="0" smtClean="0">
                <a:solidFill>
                  <a:srgbClr val="000000"/>
                </a:solidFill>
                <a:latin typeface="Helvetica" panose="020B0604020202020204" pitchFamily="34" charset="0"/>
              </a:rPr>
              <a:t>party, through </a:t>
            </a:r>
            <a:r>
              <a:rPr lang="en-US" altLang="zh-CN" dirty="0">
                <a:solidFill>
                  <a:srgbClr val="000000"/>
                </a:solidFill>
                <a:latin typeface="Helvetica" panose="020B0604020202020204" pitchFamily="34" charset="0"/>
              </a:rPr>
              <a:t>this to create belong to the </a:t>
            </a:r>
            <a:r>
              <a:rPr lang="en-US" altLang="zh-CN" dirty="0" smtClean="0">
                <a:solidFill>
                  <a:srgbClr val="000000"/>
                </a:solidFill>
                <a:latin typeface="Helvetica" panose="020B0604020202020204" pitchFamily="34" charset="0"/>
              </a:rPr>
              <a:t>DNA of </a:t>
            </a:r>
            <a:r>
              <a:rPr lang="en-US" altLang="zh-CN" dirty="0">
                <a:solidFill>
                  <a:srgbClr val="000000"/>
                </a:solidFill>
                <a:latin typeface="Helvetica" panose="020B0604020202020204" pitchFamily="34" charset="0"/>
              </a:rPr>
              <a:t>snail digital </a:t>
            </a:r>
            <a:r>
              <a:rPr lang="en-US" altLang="zh-CN" dirty="0" smtClean="0">
                <a:solidFill>
                  <a:srgbClr val="000000"/>
                </a:solidFill>
                <a:latin typeface="Helvetica" panose="020B0604020202020204" pitchFamily="34" charset="0"/>
              </a:rPr>
              <a:t>culture. The Company will </a:t>
            </a:r>
            <a:r>
              <a:rPr lang="en-US" altLang="zh-CN" dirty="0">
                <a:solidFill>
                  <a:srgbClr val="000000"/>
                </a:solidFill>
                <a:latin typeface="Helvetica" panose="020B0604020202020204" pitchFamily="34" charset="0"/>
              </a:rPr>
              <a:t>use this spirit of entertainment in the company's </a:t>
            </a:r>
            <a:r>
              <a:rPr lang="en-US" altLang="zh-CN" dirty="0" smtClean="0">
                <a:solidFill>
                  <a:srgbClr val="000000"/>
                </a:solidFill>
                <a:latin typeface="Helvetica" panose="020B0604020202020204" pitchFamily="34" charset="0"/>
              </a:rPr>
              <a:t>products to </a:t>
            </a:r>
            <a:r>
              <a:rPr lang="en-US" altLang="zh-CN" dirty="0">
                <a:solidFill>
                  <a:srgbClr val="000000"/>
                </a:solidFill>
                <a:latin typeface="Helvetica" panose="020B0604020202020204" pitchFamily="34" charset="0"/>
              </a:rPr>
              <a:t>motivate employees burst maverick innovation ability</a:t>
            </a:r>
            <a:r>
              <a:rPr lang="en-US" altLang="zh-CN" dirty="0" smtClean="0">
                <a:solidFill>
                  <a:srgbClr val="000000"/>
                </a:solidFill>
                <a:latin typeface="Helvetica" panose="020B0604020202020204" pitchFamily="34" charset="0"/>
              </a:rPr>
              <a:t>.</a:t>
            </a:r>
            <a:endParaRPr lang="en-US" altLang="zh-CN" dirty="0">
              <a:solidFill>
                <a:srgbClr val="000000"/>
              </a:solidFill>
              <a:latin typeface="Helvetica" panose="020B0604020202020204" pitchFamily="34" charset="0"/>
            </a:endParaRPr>
          </a:p>
        </p:txBody>
      </p:sp>
      <p:sp>
        <p:nvSpPr>
          <p:cNvPr id="7" name="文本框 6"/>
          <p:cNvSpPr txBox="1"/>
          <p:nvPr/>
        </p:nvSpPr>
        <p:spPr>
          <a:xfrm>
            <a:off x="217240" y="228992"/>
            <a:ext cx="3051413" cy="584775"/>
          </a:xfrm>
          <a:prstGeom prst="rect">
            <a:avLst/>
          </a:prstGeom>
          <a:noFill/>
        </p:spPr>
        <p:txBody>
          <a:bodyPr wrap="none" rtlCol="0">
            <a:spAutoFit/>
          </a:bodyPr>
          <a:lstStyle/>
          <a:p>
            <a:r>
              <a:rPr lang="en-US" altLang="zh-CN" sz="3200" b="1" dirty="0" smtClean="0"/>
              <a:t>Different Culture</a:t>
            </a:r>
            <a:endParaRPr lang="zh-CN" altLang="en-US" sz="3200" b="1" dirty="0"/>
          </a:p>
        </p:txBody>
      </p:sp>
      <p:grpSp>
        <p:nvGrpSpPr>
          <p:cNvPr id="10" name="组合 9"/>
          <p:cNvGrpSpPr/>
          <p:nvPr/>
        </p:nvGrpSpPr>
        <p:grpSpPr>
          <a:xfrm>
            <a:off x="500034" y="3000372"/>
            <a:ext cx="7816952" cy="3694592"/>
            <a:chOff x="917" y="3870"/>
            <a:chExt cx="12003" cy="5544"/>
          </a:xfrm>
        </p:grpSpPr>
        <p:pic>
          <p:nvPicPr>
            <p:cNvPr id="11"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a:fillRect/>
            </a:stretch>
          </p:blipFill>
          <p:spPr bwMode="auto">
            <a:xfrm>
              <a:off x="4953" y="3878"/>
              <a:ext cx="3935" cy="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E:\IMG_4873.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a:fillRect/>
            </a:stretch>
          </p:blipFill>
          <p:spPr bwMode="auto">
            <a:xfrm>
              <a:off x="8974" y="6687"/>
              <a:ext cx="3945" cy="27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魏善玉\2015 专区\PPT专区\蜗牛数字企业简介20151208-【宋保基】\IMG_1285.JPGIMG_1285"/>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a:fillRect/>
            </a:stretch>
          </p:blipFill>
          <p:spPr bwMode="auto">
            <a:xfrm>
              <a:off x="921" y="6706"/>
              <a:ext cx="3946" cy="2694"/>
            </a:xfrm>
            <a:prstGeom prst="rect">
              <a:avLst/>
            </a:prstGeom>
            <a:noFill/>
            <a:ln w="9525">
              <a:noFill/>
              <a:miter lim="800000"/>
              <a:headEnd/>
              <a:tailEnd/>
            </a:ln>
            <a:effectLst/>
          </p:spPr>
        </p:pic>
        <p:pic>
          <p:nvPicPr>
            <p:cNvPr id="14" name="Picture 6" descr="E:\魏善玉\2015 专区\PPT专区\蜗牛数字企业简介20151208-【宋保基】\C06P4162.jpgC06P416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a:fillRect/>
            </a:stretch>
          </p:blipFill>
          <p:spPr bwMode="auto">
            <a:xfrm>
              <a:off x="4952" y="6700"/>
              <a:ext cx="3939" cy="27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a:fillRect/>
            </a:stretch>
          </p:blipFill>
          <p:spPr bwMode="auto">
            <a:xfrm>
              <a:off x="8975" y="3870"/>
              <a:ext cx="3945" cy="2738"/>
            </a:xfrm>
            <a:prstGeom prst="rect">
              <a:avLst/>
            </a:prstGeom>
            <a:noFill/>
            <a:ln w="9525">
              <a:noFill/>
              <a:miter lim="800000"/>
              <a:headEnd/>
              <a:tailEnd/>
            </a:ln>
            <a:effectLst/>
          </p:spPr>
        </p:pic>
        <p:pic>
          <p:nvPicPr>
            <p:cNvPr id="16" name="Picture 2" descr="F:\陆\2014\蜗牛壳\52期\年会照片\IMG_1124.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a:fillRect/>
            </a:stretch>
          </p:blipFill>
          <p:spPr bwMode="auto">
            <a:xfrm>
              <a:off x="917" y="3871"/>
              <a:ext cx="3956" cy="27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930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844" y="4929198"/>
            <a:ext cx="8568952" cy="1754326"/>
          </a:xfrm>
          <a:prstGeom prst="rect">
            <a:avLst/>
          </a:prstGeom>
        </p:spPr>
        <p:txBody>
          <a:bodyPr wrap="square">
            <a:spAutoFit/>
          </a:bodyPr>
          <a:lstStyle/>
          <a:p>
            <a:r>
              <a:rPr lang="en-US" altLang="zh-CN" dirty="0" smtClean="0"/>
              <a:t>      I </a:t>
            </a:r>
            <a:r>
              <a:rPr lang="en-US" altLang="zh-CN" dirty="0"/>
              <a:t>have got my </a:t>
            </a:r>
            <a:r>
              <a:rPr lang="en-US" altLang="zh-CN" dirty="0" smtClean="0"/>
              <a:t>bachelor’s </a:t>
            </a:r>
            <a:r>
              <a:rPr lang="en-US" altLang="zh-CN" dirty="0"/>
              <a:t>degree at </a:t>
            </a:r>
            <a:r>
              <a:rPr lang="en-US" altLang="zh-CN" dirty="0" err="1"/>
              <a:t>hefei</a:t>
            </a:r>
            <a:r>
              <a:rPr lang="en-US" altLang="zh-CN" dirty="0"/>
              <a:t> university of technology. my major is computer science and technology. I very like C/C + + language and the software engineering lesson. When I in Grade 3, I got two job offers form my teachers. I chose the game development job, and work</a:t>
            </a:r>
            <a:r>
              <a:rPr lang="zh-CN" altLang="en-US" dirty="0"/>
              <a:t> </a:t>
            </a:r>
            <a:r>
              <a:rPr lang="en-US" altLang="zh-CN" dirty="0"/>
              <a:t>till now. </a:t>
            </a:r>
            <a:endParaRPr lang="zh-CN" altLang="en-US" dirty="0"/>
          </a:p>
          <a:p>
            <a:r>
              <a:rPr lang="en-US" altLang="zh-CN" dirty="0" smtClean="0"/>
              <a:t>     Now </a:t>
            </a:r>
            <a:r>
              <a:rPr lang="en-US" altLang="zh-CN" dirty="0"/>
              <a:t>I work in </a:t>
            </a:r>
            <a:r>
              <a:rPr lang="en-US" altLang="zh-CN" dirty="0" err="1"/>
              <a:t>suzhou</a:t>
            </a:r>
            <a:r>
              <a:rPr lang="en-US" altLang="zh-CN" dirty="0"/>
              <a:t> snail game, our company makes a lot of famous game, like</a:t>
            </a:r>
            <a:r>
              <a:rPr lang="zh-CN" altLang="en-US" dirty="0"/>
              <a:t>九阴真经</a:t>
            </a:r>
            <a:r>
              <a:rPr lang="en-US" altLang="zh-CN" dirty="0"/>
              <a:t>,</a:t>
            </a:r>
            <a:r>
              <a:rPr lang="zh-CN" altLang="en-US" dirty="0"/>
              <a:t>九阳神功</a:t>
            </a:r>
            <a:r>
              <a:rPr lang="en-US" altLang="zh-CN" dirty="0"/>
              <a:t>,</a:t>
            </a:r>
            <a:r>
              <a:rPr lang="zh-CN" altLang="en-US" dirty="0"/>
              <a:t>天子</a:t>
            </a:r>
            <a:r>
              <a:rPr lang="en-US" altLang="zh-CN" dirty="0"/>
              <a:t>,</a:t>
            </a:r>
            <a:r>
              <a:rPr lang="zh-CN" altLang="en-US" dirty="0"/>
              <a:t>太极熊猫 </a:t>
            </a:r>
            <a:r>
              <a:rPr lang="en-US" altLang="zh-CN" dirty="0"/>
              <a:t>and so on. </a:t>
            </a:r>
          </a:p>
        </p:txBody>
      </p:sp>
      <p:sp>
        <p:nvSpPr>
          <p:cNvPr id="7" name="文本框 6"/>
          <p:cNvSpPr txBox="1"/>
          <p:nvPr/>
        </p:nvSpPr>
        <p:spPr>
          <a:xfrm>
            <a:off x="217240" y="228992"/>
            <a:ext cx="1895071" cy="584775"/>
          </a:xfrm>
          <a:prstGeom prst="rect">
            <a:avLst/>
          </a:prstGeom>
          <a:noFill/>
        </p:spPr>
        <p:txBody>
          <a:bodyPr wrap="none" rtlCol="0">
            <a:spAutoFit/>
          </a:bodyPr>
          <a:lstStyle/>
          <a:p>
            <a:r>
              <a:rPr lang="en-US" altLang="zh-CN" sz="3200" b="1" dirty="0" smtClean="0"/>
              <a:t>About Me</a:t>
            </a:r>
          </a:p>
        </p:txBody>
      </p:sp>
      <p:pic>
        <p:nvPicPr>
          <p:cNvPr id="2050" name="Picture 2"/>
          <p:cNvPicPr>
            <a:picLocks noChangeAspect="1" noChangeArrowheads="1"/>
          </p:cNvPicPr>
          <p:nvPr/>
        </p:nvPicPr>
        <p:blipFill>
          <a:blip r:embed="rId2"/>
          <a:srcRect/>
          <a:stretch>
            <a:fillRect/>
          </a:stretch>
        </p:blipFill>
        <p:spPr bwMode="auto">
          <a:xfrm>
            <a:off x="2500298" y="214290"/>
            <a:ext cx="2533650" cy="14287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14282" y="2143116"/>
            <a:ext cx="2162175" cy="2190750"/>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5284933" y="2071678"/>
            <a:ext cx="3859067" cy="2357454"/>
          </a:xfrm>
          <a:prstGeom prst="rect">
            <a:avLst/>
          </a:prstGeom>
          <a:noFill/>
          <a:ln w="9525">
            <a:noFill/>
            <a:miter lim="800000"/>
            <a:headEnd/>
            <a:tailEnd/>
          </a:ln>
          <a:effectLst/>
        </p:spPr>
      </p:pic>
      <p:graphicFrame>
        <p:nvGraphicFramePr>
          <p:cNvPr id="8" name="图示 7"/>
          <p:cNvGraphicFramePr/>
          <p:nvPr>
            <p:extLst>
              <p:ext uri="{D42A27DB-BD31-4B8C-83A1-F6EECF244321}">
                <p14:modId xmlns:p14="http://schemas.microsoft.com/office/powerpoint/2010/main" val="188239782"/>
              </p:ext>
            </p:extLst>
          </p:nvPr>
        </p:nvGraphicFramePr>
        <p:xfrm>
          <a:off x="1285852" y="1071546"/>
          <a:ext cx="5191140" cy="36036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0189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heel(1)">
                                      <p:cBhvr>
                                        <p:cTn id="13" dur="2000"/>
                                        <p:tgtEl>
                                          <p:spTgt spid="2050"/>
                                        </p:tgtEl>
                                      </p:cBhvr>
                                    </p:animEffect>
                                  </p:childTnLst>
                                </p:cTn>
                              </p:par>
                              <p:par>
                                <p:cTn id="14" presetID="21" presetClass="entr" presetSubtype="1" fill="hold" nodeType="with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wheel(1)">
                                      <p:cBhvr>
                                        <p:cTn id="16" dur="2000"/>
                                        <p:tgtEl>
                                          <p:spTgt spid="2051"/>
                                        </p:tgtEl>
                                      </p:cBhvr>
                                    </p:animEffect>
                                  </p:childTnLst>
                                </p:cTn>
                              </p:par>
                              <p:par>
                                <p:cTn id="17" presetID="21" presetClass="entr" presetSubtype="1" fill="hold" nodeType="withEffect">
                                  <p:stCondLst>
                                    <p:cond delay="0"/>
                                  </p:stCondLst>
                                  <p:childTnLst>
                                    <p:set>
                                      <p:cBhvr>
                                        <p:cTn id="18" dur="1" fill="hold">
                                          <p:stCondLst>
                                            <p:cond delay="0"/>
                                          </p:stCondLst>
                                        </p:cTn>
                                        <p:tgtEl>
                                          <p:spTgt spid="2053"/>
                                        </p:tgtEl>
                                        <p:attrNameLst>
                                          <p:attrName>style.visibility</p:attrName>
                                        </p:attrNameLst>
                                      </p:cBhvr>
                                      <p:to>
                                        <p:strVal val="visible"/>
                                      </p:to>
                                    </p:set>
                                    <p:animEffect transition="in" filter="wheel(1)">
                                      <p:cBhvr>
                                        <p:cTn id="19" dur="2000"/>
                                        <p:tgtEl>
                                          <p:spTgt spid="205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844" y="4857760"/>
            <a:ext cx="8568952" cy="1754326"/>
          </a:xfrm>
          <a:prstGeom prst="rect">
            <a:avLst/>
          </a:prstGeom>
        </p:spPr>
        <p:txBody>
          <a:bodyPr wrap="square">
            <a:spAutoFit/>
          </a:bodyPr>
          <a:lstStyle/>
          <a:p>
            <a:r>
              <a:rPr lang="en-US" altLang="zh-CN" smtClean="0"/>
              <a:t>        6 years ago, I joined in the</a:t>
            </a:r>
            <a:r>
              <a:rPr lang="zh-CN" altLang="en-US" smtClean="0"/>
              <a:t>九阴真经</a:t>
            </a:r>
            <a:r>
              <a:rPr lang="en-US" altLang="zh-CN" smtClean="0"/>
              <a:t>project, coding for game server. last two years, I went to the technology center,did some management work. Mainly in the Coding standards, the project quality, performance optimization, And the programmer's interview, training, Management works .</a:t>
            </a:r>
            <a:endParaRPr lang="zh-CN" altLang="en-US" smtClean="0"/>
          </a:p>
          <a:p>
            <a:r>
              <a:rPr lang="en-US" altLang="zh-CN" smtClean="0"/>
              <a:t>         Outside of work I love reading books, about technology, management. And I like swimming, singing, travelling, and make friends.</a:t>
            </a:r>
            <a:endParaRPr lang="en-US" altLang="zh-CN" dirty="0">
              <a:solidFill>
                <a:srgbClr val="000000"/>
              </a:solidFill>
              <a:latin typeface="Helvetica" panose="020B0604020202020204" pitchFamily="34" charset="0"/>
            </a:endParaRPr>
          </a:p>
        </p:txBody>
      </p:sp>
      <p:pic>
        <p:nvPicPr>
          <p:cNvPr id="3076" name="Picture 4"/>
          <p:cNvPicPr>
            <a:picLocks noChangeAspect="1" noChangeArrowheads="1"/>
          </p:cNvPicPr>
          <p:nvPr/>
        </p:nvPicPr>
        <p:blipFill>
          <a:blip r:embed="rId2"/>
          <a:srcRect/>
          <a:stretch>
            <a:fillRect/>
          </a:stretch>
        </p:blipFill>
        <p:spPr bwMode="auto">
          <a:xfrm>
            <a:off x="71406" y="571480"/>
            <a:ext cx="8938420" cy="4000528"/>
          </a:xfrm>
          <a:prstGeom prst="rect">
            <a:avLst/>
          </a:prstGeom>
          <a:noFill/>
          <a:ln w="9525">
            <a:noFill/>
            <a:miter lim="800000"/>
            <a:headEnd/>
            <a:tailEnd/>
          </a:ln>
          <a:effectLst/>
        </p:spPr>
      </p:pic>
      <p:sp>
        <p:nvSpPr>
          <p:cNvPr id="9" name="TextBox 8"/>
          <p:cNvSpPr txBox="1"/>
          <p:nvPr/>
        </p:nvSpPr>
        <p:spPr>
          <a:xfrm>
            <a:off x="2928926" y="214290"/>
            <a:ext cx="2031325" cy="369332"/>
          </a:xfrm>
          <a:prstGeom prst="rect">
            <a:avLst/>
          </a:prstGeom>
          <a:noFill/>
        </p:spPr>
        <p:txBody>
          <a:bodyPr wrap="none" rtlCol="0">
            <a:spAutoFit/>
          </a:bodyPr>
          <a:lstStyle/>
          <a:p>
            <a:r>
              <a:rPr lang="zh-CN" altLang="en-US" smtClean="0"/>
              <a:t>我的管理工作内容</a:t>
            </a:r>
            <a:endParaRPr lang="zh-CN" altLang="en-US"/>
          </a:p>
        </p:txBody>
      </p:sp>
    </p:spTree>
    <p:extLst>
      <p:ext uri="{BB962C8B-B14F-4D97-AF65-F5344CB8AC3E}">
        <p14:creationId xmlns:p14="http://schemas.microsoft.com/office/powerpoint/2010/main" val="250189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barn(inVertical)">
                                      <p:cBhvr>
                                        <p:cTn id="10" dur="500"/>
                                        <p:tgtEl>
                                          <p:spTgt spid="307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039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TotalTime>
  <Words>604</Words>
  <Application>Microsoft Office PowerPoint</Application>
  <PresentationFormat>全屏显示(4:3)</PresentationFormat>
  <Paragraphs>28</Paragraphs>
  <Slides>9</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宋体</vt:lpstr>
      <vt:lpstr>微软雅黑</vt:lpstr>
      <vt:lpstr>Arial</vt:lpstr>
      <vt:lpstr>Calibri</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黄海兵</dc:creator>
  <cp:lastModifiedBy>陆启航</cp:lastModifiedBy>
  <cp:revision>77</cp:revision>
  <dcterms:created xsi:type="dcterms:W3CDTF">2013-12-20T06:46:35Z</dcterms:created>
  <dcterms:modified xsi:type="dcterms:W3CDTF">2016-05-16T09:06:47Z</dcterms:modified>
</cp:coreProperties>
</file>